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8" r:id="rId3"/>
    <p:sldId id="314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01" r:id="rId16"/>
    <p:sldId id="302" r:id="rId17"/>
    <p:sldId id="294" r:id="rId18"/>
    <p:sldId id="295" r:id="rId19"/>
    <p:sldId id="297" r:id="rId20"/>
    <p:sldId id="296" r:id="rId21"/>
    <p:sldId id="299" r:id="rId22"/>
    <p:sldId id="300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860419-BB71-4E44-900A-E2ED320AD4C7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98104-C5F9-416D-810D-A45F957CED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25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F8B99D-4378-4B52-B482-495C2D6324CD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AC705-255D-4F32-9DB0-F4D92D75811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86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8264A5-3466-41DF-88A8-9EECB034EB63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1B2B4-C77B-4E9F-929D-FBBE6B34660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64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33DC6B-7597-4FAC-ACA2-6CAF78AB56C0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71950-B3B9-49C4-9A6D-3A5C8DCBDB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45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6A365E-0F2A-4368-BFE8-1BDF424C610A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7FB0C-05E6-4B79-93C7-DDDD1EF715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077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BF8BB3-8218-45C0-8B87-FB1B6E2D11B5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B476B-F907-48AC-9DE1-5EFA04429C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870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B27C23-44D7-421D-96AC-9DF2E6D90CE5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803DD-0DE9-4719-80EF-B7C75D9AA5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47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90F41-698B-48C9-B344-0410256495D0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4E995-0C53-4B19-9937-C00D438DD1F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630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9F28FF-34A5-42A4-A252-68D27EF18FD8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71F8E-62CB-4870-B548-672C5F1AD0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09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85DEB8-3D46-41A5-8349-8F09C3063DA8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4695E-4EF9-4860-AD97-C960A3E8108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091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12F86A-2E9A-4A20-AEE0-81DEBB7DD8FB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426AC-E28D-412B-9FD6-BFA4CC09D8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77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C5657A8D-7BE1-4CFF-8EF9-0C88BD919253}" type="datetimeFigureOut">
              <a:rPr lang="zh-CN" altLang="en-US"/>
              <a:pPr/>
              <a:t>2015/8/12 Wednesday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09A285F-D170-4530-AB98-EF2103E158E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&#38142;&#25509;&#36164;&#28304;/&#20154;&#25945;&#29256;7&#19979;_Unit07_B_1c.mp3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&#38142;&#25509;&#36164;&#28304;/&#20154;&#25945;&#29256;7&#19979;_Unit07_B_1d.mp3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Let%20us%20learn%20weather%20report.sw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news.sina.com.cn/o/2004-11-27/05434360134s.s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 idx="4294967295"/>
          </p:nvPr>
        </p:nvSpPr>
        <p:spPr>
          <a:xfrm>
            <a:off x="684213" y="1700213"/>
            <a:ext cx="7772400" cy="1470025"/>
          </a:xfrm>
        </p:spPr>
        <p:txBody>
          <a:bodyPr/>
          <a:lstStyle/>
          <a:p>
            <a:pPr eaLnBrk="1" hangingPunct="1"/>
            <a:r>
              <a:rPr lang="en-US" sz="8000" b="1">
                <a:solidFill>
                  <a:srgbClr val="0000FF"/>
                </a:solidFill>
              </a:rPr>
              <a:t>Unit 7 It’s raining !</a:t>
            </a:r>
            <a:endParaRPr lang="zh-CN" altLang="en-US" sz="8000" b="1">
              <a:solidFill>
                <a:srgbClr val="0000FF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c8d76c9502804357e3e6f7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765175"/>
            <a:ext cx="6335713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995738" y="5445125"/>
            <a:ext cx="11509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cool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563938" y="5300663"/>
            <a:ext cx="17287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warm</a:t>
            </a:r>
          </a:p>
        </p:txBody>
      </p:sp>
      <p:pic>
        <p:nvPicPr>
          <p:cNvPr id="13315" name="Picture 3" descr="春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25538"/>
            <a:ext cx="6227762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3"/>
          <p:cNvSpPr>
            <a:spLocks noChangeShapeType="1"/>
          </p:cNvSpPr>
          <p:nvPr/>
        </p:nvSpPr>
        <p:spPr bwMode="auto">
          <a:xfrm>
            <a:off x="971550" y="5084763"/>
            <a:ext cx="5616575" cy="0"/>
          </a:xfrm>
          <a:prstGeom prst="line">
            <a:avLst/>
          </a:prstGeom>
          <a:noFill/>
          <a:ln w="57150" cmpd="sng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39" name="Text Box 24"/>
          <p:cNvSpPr txBox="1">
            <a:spLocks noChangeArrowheads="1"/>
          </p:cNvSpPr>
          <p:nvPr/>
        </p:nvSpPr>
        <p:spPr bwMode="auto">
          <a:xfrm>
            <a:off x="6659563" y="4797425"/>
            <a:ext cx="12239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100</a:t>
            </a:r>
            <a:r>
              <a:rPr lang="en-US" sz="3200" b="1">
                <a:solidFill>
                  <a:srgbClr val="FF0000"/>
                </a:solidFill>
                <a:latin typeface="Arial" pitchFamily="34" charset="0"/>
              </a:rPr>
              <a:t>℃</a:t>
            </a:r>
            <a:r>
              <a:rPr lang="en-US" sz="3200" b="1">
                <a:latin typeface="Arial" pitchFamily="34" charset="0"/>
              </a:rPr>
              <a:t> </a:t>
            </a:r>
          </a:p>
        </p:txBody>
      </p:sp>
      <p:sp>
        <p:nvSpPr>
          <p:cNvPr id="14340" name="Text Box 25"/>
          <p:cNvSpPr txBox="1">
            <a:spLocks noChangeArrowheads="1"/>
          </p:cNvSpPr>
          <p:nvPr/>
        </p:nvSpPr>
        <p:spPr bwMode="auto">
          <a:xfrm>
            <a:off x="1187450" y="5300663"/>
            <a:ext cx="49688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cold	  cool	     warm	 hot</a:t>
            </a:r>
          </a:p>
        </p:txBody>
      </p:sp>
      <p:pic>
        <p:nvPicPr>
          <p:cNvPr id="14341" name="Picture 5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92150"/>
            <a:ext cx="6337300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092950" y="2276475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hot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utoUpdateAnimBg="0"/>
      <p:bldP spid="1434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"/>
          <p:cNvSpPr>
            <a:spLocks noChangeArrowheads="1"/>
          </p:cNvSpPr>
          <p:nvPr/>
        </p:nvSpPr>
        <p:spPr bwMode="auto">
          <a:xfrm>
            <a:off x="2209800" y="3429000"/>
            <a:ext cx="1600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</a:pP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15363" name="Text Box 18"/>
          <p:cNvSpPr txBox="1">
            <a:spLocks noChangeArrowheads="1"/>
          </p:cNvSpPr>
          <p:nvPr/>
        </p:nvSpPr>
        <p:spPr bwMode="auto">
          <a:xfrm>
            <a:off x="1763713" y="836613"/>
            <a:ext cx="64087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</a:rPr>
              <a:t>How is the weather in …?</a:t>
            </a:r>
          </a:p>
          <a:p>
            <a:pPr eaLnBrk="1" hangingPunct="1">
              <a:spcBef>
                <a:spcPct val="3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</a:rPr>
              <a:t>What is the weather like in …?</a:t>
            </a:r>
          </a:p>
        </p:txBody>
      </p:sp>
      <p:sp>
        <p:nvSpPr>
          <p:cNvPr id="15364" name="AutoShape 19"/>
          <p:cNvSpPr>
            <a:spLocks/>
          </p:cNvSpPr>
          <p:nvPr/>
        </p:nvSpPr>
        <p:spPr bwMode="auto">
          <a:xfrm>
            <a:off x="1547813" y="908050"/>
            <a:ext cx="287337" cy="1008063"/>
          </a:xfrm>
          <a:prstGeom prst="leftBrace">
            <a:avLst>
              <a:gd name="adj1" fmla="val 29236"/>
              <a:gd name="adj2" fmla="val 57315"/>
            </a:avLst>
          </a:prstGeom>
          <a:noFill/>
          <a:ln w="381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5" name="Text Box 20"/>
          <p:cNvSpPr txBox="1">
            <a:spLocks noChangeArrowheads="1"/>
          </p:cNvSpPr>
          <p:nvPr/>
        </p:nvSpPr>
        <p:spPr bwMode="auto">
          <a:xfrm>
            <a:off x="1116013" y="2565400"/>
            <a:ext cx="69119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             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sunny (and </a:t>
            </a:r>
            <a:r>
              <a:rPr lang="en-US" sz="2800" b="1" i="1" u="sng">
                <a:solidFill>
                  <a:srgbClr val="FF0000"/>
                </a:solidFill>
                <a:latin typeface="Times New Roman" pitchFamily="18" charset="0"/>
              </a:rPr>
              <a:t>warm 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暖和的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/</a:t>
            </a:r>
            <a:r>
              <a:rPr lang="en-US" sz="2800" b="1" i="1">
                <a:solidFill>
                  <a:srgbClr val="FF0000"/>
                </a:solidFill>
                <a:latin typeface="Times New Roman" pitchFamily="18" charset="0"/>
              </a:rPr>
              <a:t>hot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热的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           cloudy (and </a:t>
            </a:r>
            <a:r>
              <a:rPr lang="en-US" sz="2800" b="1" i="1" u="sng">
                <a:solidFill>
                  <a:srgbClr val="FF0000"/>
                </a:solidFill>
                <a:latin typeface="Times New Roman" pitchFamily="18" charset="0"/>
              </a:rPr>
              <a:t>cool 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凉爽的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 It’s</a:t>
            </a:r>
            <a:r>
              <a:rPr lang="en-US" sz="2800" b="1">
                <a:solidFill>
                  <a:srgbClr val="000000"/>
                </a:solidFill>
                <a:latin typeface="Arial" pitchFamily="34" charset="0"/>
              </a:rPr>
              <a:t>    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windy (and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800" b="1" i="1" u="sng">
                <a:solidFill>
                  <a:srgbClr val="FF0000"/>
                </a:solidFill>
                <a:latin typeface="Times New Roman" pitchFamily="18" charset="0"/>
              </a:rPr>
              <a:t>cool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            raining/rainy (and </a:t>
            </a:r>
            <a:r>
              <a:rPr lang="en-US" sz="2800" b="1" i="1" u="sng">
                <a:solidFill>
                  <a:srgbClr val="FF0000"/>
                </a:solidFill>
                <a:latin typeface="Times New Roman" pitchFamily="18" charset="0"/>
              </a:rPr>
              <a:t>humid 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潮湿的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            snowing/snowy (and </a:t>
            </a:r>
            <a:r>
              <a:rPr lang="en-US" sz="2800" b="1" i="1" u="sng">
                <a:solidFill>
                  <a:srgbClr val="FF0000"/>
                </a:solidFill>
                <a:latin typeface="Times New Roman" pitchFamily="18" charset="0"/>
              </a:rPr>
              <a:t>cold 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寒冷的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</p:txBody>
      </p:sp>
      <p:sp>
        <p:nvSpPr>
          <p:cNvPr id="15366" name="AutoShape 21"/>
          <p:cNvSpPr>
            <a:spLocks/>
          </p:cNvSpPr>
          <p:nvPr/>
        </p:nvSpPr>
        <p:spPr bwMode="auto">
          <a:xfrm>
            <a:off x="1835150" y="2708275"/>
            <a:ext cx="360363" cy="2879725"/>
          </a:xfrm>
          <a:prstGeom prst="leftBrace">
            <a:avLst>
              <a:gd name="adj1" fmla="val 66593"/>
              <a:gd name="adj2" fmla="val 50000"/>
            </a:avLst>
          </a:prstGeom>
          <a:noFill/>
          <a:ln w="381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</a:t>
            </a:r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.</a:t>
            </a:r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科</a:t>
            </a:r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.</a:t>
            </a:r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网</a:t>
            </a:r>
            <a:endParaRPr lang="zh-CN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412875"/>
            <a:ext cx="7416800" cy="4897438"/>
          </a:xfrm>
        </p:spPr>
        <p:txBody>
          <a:bodyPr wrap="none"/>
          <a:lstStyle/>
          <a:p>
            <a:pPr eaLnBrk="1" hangingPunct="1">
              <a:buFontTx/>
              <a:buNone/>
            </a:pP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How’</a:t>
            </a:r>
            <a:r>
              <a:rPr lang="en-US" b="1">
                <a:latin typeface="Times New Roman" pitchFamily="18" charset="0"/>
              </a:rPr>
              <a:t>s the weather in spring? </a:t>
            </a:r>
          </a:p>
          <a:p>
            <a:pPr eaLnBrk="1" hangingPunct="1">
              <a:buFontTx/>
              <a:buNone/>
            </a:pPr>
            <a:r>
              <a:rPr lang="en-US" b="1">
                <a:latin typeface="Times New Roman" pitchFamily="18" charset="0"/>
              </a:rPr>
              <a:t>It’s raining, humid, warm. </a:t>
            </a:r>
          </a:p>
          <a:p>
            <a:pPr eaLnBrk="1" hangingPunct="1">
              <a:buFontTx/>
              <a:buNone/>
            </a:pP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How’</a:t>
            </a:r>
            <a:r>
              <a:rPr lang="en-US" b="1">
                <a:latin typeface="Times New Roman" pitchFamily="18" charset="0"/>
              </a:rPr>
              <a:t>s the weather in summer? </a:t>
            </a:r>
          </a:p>
          <a:p>
            <a:pPr eaLnBrk="1" hangingPunct="1">
              <a:buFontTx/>
              <a:buNone/>
            </a:pPr>
            <a:r>
              <a:rPr lang="en-US" b="1">
                <a:latin typeface="Times New Roman" pitchFamily="18" charset="0"/>
              </a:rPr>
              <a:t>It’s sunny, hot, hot, hot.</a:t>
            </a:r>
          </a:p>
          <a:p>
            <a:pPr eaLnBrk="1" hangingPunct="1">
              <a:buFontTx/>
              <a:buNone/>
            </a:pP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What’</a:t>
            </a:r>
            <a:r>
              <a:rPr lang="en-US" b="1">
                <a:latin typeface="Times New Roman" pitchFamily="18" charset="0"/>
              </a:rPr>
              <a:t>s the weather </a:t>
            </a: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like</a:t>
            </a:r>
            <a:r>
              <a:rPr lang="en-US" b="1">
                <a:latin typeface="Times New Roman" pitchFamily="18" charset="0"/>
              </a:rPr>
              <a:t> in autumn? </a:t>
            </a:r>
          </a:p>
          <a:p>
            <a:pPr eaLnBrk="1" hangingPunct="1">
              <a:buFontTx/>
              <a:buNone/>
            </a:pPr>
            <a:r>
              <a:rPr lang="en-US" b="1">
                <a:latin typeface="Times New Roman" pitchFamily="18" charset="0"/>
              </a:rPr>
              <a:t>It’s cool, cool, cool.</a:t>
            </a:r>
          </a:p>
          <a:p>
            <a:pPr eaLnBrk="1" hangingPunct="1">
              <a:buFontTx/>
              <a:buNone/>
            </a:pP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What’</a:t>
            </a:r>
            <a:r>
              <a:rPr lang="en-US" b="1">
                <a:latin typeface="Times New Roman" pitchFamily="18" charset="0"/>
              </a:rPr>
              <a:t>s the weather </a:t>
            </a: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like</a:t>
            </a:r>
            <a:r>
              <a:rPr lang="en-US" b="1">
                <a:latin typeface="Times New Roman" pitchFamily="18" charset="0"/>
              </a:rPr>
              <a:t> in winter? </a:t>
            </a:r>
          </a:p>
          <a:p>
            <a:pPr eaLnBrk="1" hangingPunct="1">
              <a:buFontTx/>
              <a:buNone/>
            </a:pPr>
            <a:r>
              <a:rPr lang="en-US" b="1">
                <a:latin typeface="Times New Roman" pitchFamily="18" charset="0"/>
              </a:rPr>
              <a:t>It’s snowy, cold, cold, cold.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132138" y="549275"/>
            <a:ext cx="19446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000" b="1">
                <a:solidFill>
                  <a:srgbClr val="000099"/>
                </a:solidFill>
                <a:latin typeface="Arial" pitchFamily="34" charset="0"/>
              </a:rPr>
              <a:t>Chant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Z.x.x.k</a:t>
            </a:r>
            <a:endParaRPr lang="zh-CN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pic_1622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15" t="22133" r="4024" b="69559"/>
          <a:stretch>
            <a:fillRect/>
          </a:stretch>
        </p:blipFill>
        <p:spPr bwMode="auto">
          <a:xfrm>
            <a:off x="7010400" y="4419600"/>
            <a:ext cx="15859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23850" y="404813"/>
            <a:ext cx="82089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IE" altLang="en-US" sz="3600" b="1">
                <a:solidFill>
                  <a:srgbClr val="000099"/>
                </a:solidFill>
                <a:latin typeface="Arial" pitchFamily="34" charset="0"/>
              </a:rPr>
              <a:t>1a. Match the words with the pictures.</a:t>
            </a:r>
            <a:endParaRPr lang="en-US" sz="3600" b="1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692275" y="1052513"/>
            <a:ext cx="63357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en-US" sz="40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55650" y="1341438"/>
            <a:ext cx="6840538" cy="15827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IE" altLang="en-US" sz="3600" b="1">
                <a:latin typeface="Times New Roman" pitchFamily="18" charset="0"/>
              </a:rPr>
              <a:t>1.__ dry  3.__ cool   5.__ hot</a:t>
            </a:r>
          </a:p>
          <a:p>
            <a:pPr eaLnBrk="1" hangingPunct="1">
              <a:spcBef>
                <a:spcPct val="30000"/>
              </a:spcBef>
            </a:pPr>
            <a:r>
              <a:rPr lang="en-IE" altLang="en-US" sz="3600" b="1">
                <a:latin typeface="Times New Roman" pitchFamily="18" charset="0"/>
              </a:rPr>
              <a:t>2.__ cold 4.__ warm</a:t>
            </a:r>
            <a:endParaRPr lang="en-US" sz="3600" b="1">
              <a:latin typeface="Times New Roman" pitchFamily="18" charset="0"/>
            </a:endParaRPr>
          </a:p>
        </p:txBody>
      </p:sp>
      <p:pic>
        <p:nvPicPr>
          <p:cNvPr id="17414" name="Picture 6" descr="pic_1622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28" t="18973" r="22997" b="72499"/>
          <a:stretch>
            <a:fillRect/>
          </a:stretch>
        </p:blipFill>
        <p:spPr bwMode="auto">
          <a:xfrm>
            <a:off x="5334000" y="3124200"/>
            <a:ext cx="16557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pic_1622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29" t="21800" r="41969" b="69431"/>
          <a:stretch>
            <a:fillRect/>
          </a:stretch>
        </p:blipFill>
        <p:spPr bwMode="auto">
          <a:xfrm>
            <a:off x="3505200" y="4114800"/>
            <a:ext cx="165576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 descr="pic_1622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5" t="18596" r="60960" b="72906"/>
          <a:stretch>
            <a:fillRect/>
          </a:stretch>
        </p:blipFill>
        <p:spPr bwMode="auto">
          <a:xfrm>
            <a:off x="1905000" y="3124200"/>
            <a:ext cx="15113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9" descr="pic_1622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2" t="21661" r="80121" b="69690"/>
          <a:stretch>
            <a:fillRect/>
          </a:stretch>
        </p:blipFill>
        <p:spPr bwMode="auto">
          <a:xfrm>
            <a:off x="381000" y="4724400"/>
            <a:ext cx="1547813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3124200" y="4495800"/>
            <a:ext cx="360363" cy="360363"/>
          </a:xfrm>
          <a:prstGeom prst="rect">
            <a:avLst/>
          </a:prstGeom>
          <a:solidFill>
            <a:srgbClr val="FF9933"/>
          </a:solidFill>
          <a:ln w="9525" cmpd="sng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1524000" y="6248400"/>
            <a:ext cx="360363" cy="360363"/>
          </a:xfrm>
          <a:prstGeom prst="rect">
            <a:avLst/>
          </a:prstGeom>
          <a:solidFill>
            <a:srgbClr val="FF9933"/>
          </a:solidFill>
          <a:ln w="9525" cmpd="sng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4800600" y="5715000"/>
            <a:ext cx="360363" cy="360363"/>
          </a:xfrm>
          <a:prstGeom prst="rect">
            <a:avLst/>
          </a:prstGeom>
          <a:solidFill>
            <a:srgbClr val="FF9933"/>
          </a:solidFill>
          <a:ln w="9525" cmpd="sng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629400" y="4572000"/>
            <a:ext cx="360363" cy="360363"/>
          </a:xfrm>
          <a:prstGeom prst="rect">
            <a:avLst/>
          </a:prstGeom>
          <a:solidFill>
            <a:srgbClr val="FF9933"/>
          </a:solidFill>
          <a:ln w="9525" cmpd="sng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8386763" y="5403850"/>
            <a:ext cx="360362" cy="360363"/>
          </a:xfrm>
          <a:prstGeom prst="rect">
            <a:avLst/>
          </a:prstGeom>
          <a:solidFill>
            <a:srgbClr val="FF9933"/>
          </a:solidFill>
          <a:ln w="9525" cmpd="sng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1447800" y="6019800"/>
            <a:ext cx="5048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IE" altLang="en-US" sz="4000" b="1">
                <a:solidFill>
                  <a:schemeClr val="bg1"/>
                </a:solidFill>
                <a:latin typeface="Times New Roman" pitchFamily="18" charset="0"/>
              </a:rPr>
              <a:t>a</a:t>
            </a:r>
            <a:endParaRPr lang="en-US" sz="40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3048000" y="4343400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IE" altLang="en-US" sz="3600" b="1">
                <a:solidFill>
                  <a:schemeClr val="bg1"/>
                </a:solidFill>
                <a:latin typeface="Times New Roman" pitchFamily="18" charset="0"/>
              </a:rPr>
              <a:t>b</a:t>
            </a:r>
            <a:endParaRPr lang="en-US" sz="36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4572000" y="5486400"/>
            <a:ext cx="792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IE" altLang="en-US" sz="4000" b="1">
                <a:solidFill>
                  <a:schemeClr val="bg1"/>
                </a:solidFill>
                <a:latin typeface="Times New Roman" pitchFamily="18" charset="0"/>
              </a:rPr>
              <a:t>c</a:t>
            </a:r>
            <a:endParaRPr lang="en-US" sz="40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6400800" y="4419600"/>
            <a:ext cx="722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IE" altLang="en-US" sz="3600" b="1">
                <a:solidFill>
                  <a:schemeClr val="bg1"/>
                </a:solidFill>
                <a:latin typeface="Times New Roman" pitchFamily="18" charset="0"/>
              </a:rPr>
              <a:t>d</a:t>
            </a:r>
            <a:endParaRPr lang="en-US" sz="36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8077200" y="5181600"/>
            <a:ext cx="10080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IE" altLang="en-US" sz="4000" b="1">
                <a:solidFill>
                  <a:schemeClr val="bg1"/>
                </a:solidFill>
                <a:latin typeface="Times New Roman" pitchFamily="18" charset="0"/>
              </a:rPr>
              <a:t>e</a:t>
            </a:r>
            <a:endParaRPr lang="en-US" sz="40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1042988" y="1341438"/>
            <a:ext cx="720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IE" altLang="en-US" sz="3600" b="1">
                <a:solidFill>
                  <a:srgbClr val="FF0000"/>
                </a:solidFill>
                <a:latin typeface="Times New Roman" pitchFamily="18" charset="0"/>
              </a:rPr>
              <a:t>d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1187450" y="2060575"/>
            <a:ext cx="5032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IE" altLang="en-US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3059113" y="1341438"/>
            <a:ext cx="576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IE" altLang="en-US" sz="3600" b="1">
                <a:solidFill>
                  <a:srgbClr val="FF0000"/>
                </a:solidFill>
                <a:latin typeface="Times New Roman" pitchFamily="18" charset="0"/>
              </a:rPr>
              <a:t>e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2916238" y="2060575"/>
            <a:ext cx="7191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IE" altLang="en-US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5076825" y="1341438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IE" altLang="en-US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9" grpId="0" autoUpdateAnimBg="0"/>
      <p:bldP spid="17430" grpId="0" autoUpdateAnimBg="0"/>
      <p:bldP spid="17431" grpId="0" autoUpdateAnimBg="0"/>
      <p:bldP spid="1743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914400"/>
            <a:ext cx="898683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000099"/>
                </a:solidFill>
                <a:latin typeface="Arial" pitchFamily="34" charset="0"/>
              </a:rPr>
              <a:t>1b. Ask and answer questions about</a:t>
            </a:r>
          </a:p>
          <a:p>
            <a:pPr eaLnBrk="1" hangingPunct="1"/>
            <a:r>
              <a:rPr lang="en-US" sz="4000" b="1">
                <a:solidFill>
                  <a:srgbClr val="000099"/>
                </a:solidFill>
                <a:latin typeface="Arial" pitchFamily="34" charset="0"/>
              </a:rPr>
              <a:t> the weather in the pictures in 1a.</a:t>
            </a:r>
          </a:p>
        </p:txBody>
      </p:sp>
      <p:pic>
        <p:nvPicPr>
          <p:cNvPr id="18435" name="Picture 3" descr="p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40" t="36710" r="4364" b="48734"/>
          <a:stretch>
            <a:fillRect/>
          </a:stretch>
        </p:blipFill>
        <p:spPr bwMode="auto">
          <a:xfrm>
            <a:off x="2743200" y="2895600"/>
            <a:ext cx="3581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Group 2"/>
          <p:cNvGraphicFramePr>
            <a:graphicFrameLocks noGrp="1"/>
          </p:cNvGraphicFramePr>
          <p:nvPr/>
        </p:nvGraphicFramePr>
        <p:xfrm>
          <a:off x="517525" y="3048000"/>
          <a:ext cx="8077200" cy="2819400"/>
        </p:xfrm>
        <a:graphic>
          <a:graphicData uri="http://schemas.openxmlformats.org/drawingml/2006/table">
            <a:tbl>
              <a:tblPr/>
              <a:tblGrid>
                <a:gridCol w="1176338"/>
                <a:gridCol w="2420937"/>
                <a:gridCol w="2284413"/>
                <a:gridCol w="2195512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041525" y="3160713"/>
            <a:ext cx="28352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How’s it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going?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4151313" y="3168650"/>
            <a:ext cx="22494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what are you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doing?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6613525" y="3200400"/>
            <a:ext cx="18049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How’s the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weather?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654050" y="4181475"/>
            <a:ext cx="10318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Mary</a:t>
            </a: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669925" y="5257800"/>
            <a:ext cx="833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Eric</a:t>
            </a: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2117725" y="5181600"/>
            <a:ext cx="9731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great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1949450" y="4257675"/>
            <a:ext cx="1317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not</a:t>
            </a:r>
            <a:r>
              <a:rPr lang="en-US">
                <a:latin typeface="Arial" pitchFamily="34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bad</a:t>
            </a:r>
          </a:p>
        </p:txBody>
      </p:sp>
      <p:sp>
        <p:nvSpPr>
          <p:cNvPr id="19487" name="Text Box 4"/>
          <p:cNvSpPr txBox="1">
            <a:spLocks noChangeArrowheads="1"/>
          </p:cNvSpPr>
          <p:nvPr/>
        </p:nvSpPr>
        <p:spPr bwMode="auto">
          <a:xfrm>
            <a:off x="457200" y="990600"/>
            <a:ext cx="8426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1c. Listen and write what Mary 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and Eric answer to “</a:t>
            </a:r>
            <a:r>
              <a:rPr lang="en-US" sz="3600" b="1">
                <a:solidFill>
                  <a:srgbClr val="FF3300"/>
                </a:solidFill>
                <a:latin typeface="Arial" pitchFamily="34" charset="0"/>
              </a:rPr>
              <a:t>How’s it going</a:t>
            </a:r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?”.</a:t>
            </a:r>
          </a:p>
        </p:txBody>
      </p:sp>
      <p:pic>
        <p:nvPicPr>
          <p:cNvPr id="19488" name="Picture 5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2098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Zx.xk</a:t>
            </a: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5" grpId="0" autoUpdateAnimBg="0"/>
      <p:bldP spid="1948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533400" y="685800"/>
            <a:ext cx="79994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1d. Listen again. Write the answers 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to “</a:t>
            </a:r>
            <a:r>
              <a:rPr lang="en-US" sz="3600" b="1">
                <a:solidFill>
                  <a:srgbClr val="FF3300"/>
                </a:solidFill>
                <a:latin typeface="Arial" pitchFamily="34" charset="0"/>
              </a:rPr>
              <a:t>What are you doing</a:t>
            </a:r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?” </a:t>
            </a:r>
          </a:p>
          <a:p>
            <a:pPr eaLnBrk="1" hangingPunct="1"/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and “ </a:t>
            </a:r>
            <a:r>
              <a:rPr lang="en-US" sz="3600" b="1">
                <a:solidFill>
                  <a:srgbClr val="FF3300"/>
                </a:solidFill>
                <a:latin typeface="Arial" pitchFamily="34" charset="0"/>
              </a:rPr>
              <a:t>How’s the weather</a:t>
            </a:r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?”.</a:t>
            </a:r>
          </a:p>
          <a:p>
            <a:pPr eaLnBrk="1" hangingPunct="1"/>
            <a:endParaRPr lang="en-US" sz="3600" b="1">
              <a:solidFill>
                <a:srgbClr val="000099"/>
              </a:solidFill>
              <a:latin typeface="Arial" pitchFamily="34" charset="0"/>
            </a:endParaRPr>
          </a:p>
        </p:txBody>
      </p:sp>
      <p:graphicFrame>
        <p:nvGraphicFramePr>
          <p:cNvPr id="20483" name="Group 3"/>
          <p:cNvGraphicFramePr>
            <a:graphicFrameLocks noGrp="1"/>
          </p:cNvGraphicFramePr>
          <p:nvPr/>
        </p:nvGraphicFramePr>
        <p:xfrm>
          <a:off x="609600" y="3048000"/>
          <a:ext cx="7985125" cy="2819400"/>
        </p:xfrm>
        <a:graphic>
          <a:graphicData uri="http://schemas.openxmlformats.org/drawingml/2006/table">
            <a:tbl>
              <a:tblPr/>
              <a:tblGrid>
                <a:gridCol w="1084263"/>
                <a:gridCol w="2195512"/>
                <a:gridCol w="2509838"/>
                <a:gridCol w="2195512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5" name="Text Box 24"/>
          <p:cNvSpPr txBox="1">
            <a:spLocks noChangeArrowheads="1"/>
          </p:cNvSpPr>
          <p:nvPr/>
        </p:nvSpPr>
        <p:spPr bwMode="auto">
          <a:xfrm>
            <a:off x="1736725" y="3124200"/>
            <a:ext cx="18034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How’s it going?</a:t>
            </a:r>
          </a:p>
        </p:txBody>
      </p:sp>
      <p:sp>
        <p:nvSpPr>
          <p:cNvPr id="20506" name="Text Box 25"/>
          <p:cNvSpPr txBox="1">
            <a:spLocks noChangeArrowheads="1"/>
          </p:cNvSpPr>
          <p:nvPr/>
        </p:nvSpPr>
        <p:spPr bwMode="auto">
          <a:xfrm>
            <a:off x="4022725" y="3200400"/>
            <a:ext cx="22494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what are you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doing?</a:t>
            </a:r>
          </a:p>
        </p:txBody>
      </p:sp>
      <p:sp>
        <p:nvSpPr>
          <p:cNvPr id="20507" name="Text Box 26"/>
          <p:cNvSpPr txBox="1">
            <a:spLocks noChangeArrowheads="1"/>
          </p:cNvSpPr>
          <p:nvPr/>
        </p:nvSpPr>
        <p:spPr bwMode="auto">
          <a:xfrm>
            <a:off x="6613525" y="3200400"/>
            <a:ext cx="18049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How’s the </a:t>
            </a:r>
          </a:p>
          <a:p>
            <a:pPr eaLnBrk="1" hangingPunct="1"/>
            <a:r>
              <a:rPr lang="en-US" sz="2800" b="1">
                <a:latin typeface="Times New Roman" pitchFamily="18" charset="0"/>
              </a:rPr>
              <a:t>weather?</a:t>
            </a:r>
          </a:p>
        </p:txBody>
      </p:sp>
      <p:sp>
        <p:nvSpPr>
          <p:cNvPr id="20508" name="Text Box 27"/>
          <p:cNvSpPr txBox="1">
            <a:spLocks noChangeArrowheads="1"/>
          </p:cNvSpPr>
          <p:nvPr/>
        </p:nvSpPr>
        <p:spPr bwMode="auto">
          <a:xfrm>
            <a:off x="654050" y="4181475"/>
            <a:ext cx="10318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Mary</a:t>
            </a:r>
          </a:p>
        </p:txBody>
      </p:sp>
      <p:sp>
        <p:nvSpPr>
          <p:cNvPr id="20509" name="Text Box 28"/>
          <p:cNvSpPr txBox="1">
            <a:spLocks noChangeArrowheads="1"/>
          </p:cNvSpPr>
          <p:nvPr/>
        </p:nvSpPr>
        <p:spPr bwMode="auto">
          <a:xfrm>
            <a:off x="669925" y="5257800"/>
            <a:ext cx="833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latin typeface="Times New Roman" pitchFamily="18" charset="0"/>
              </a:rPr>
              <a:t>Eric</a:t>
            </a:r>
          </a:p>
        </p:txBody>
      </p:sp>
      <p:sp>
        <p:nvSpPr>
          <p:cNvPr id="20510" name="Text Box 29"/>
          <p:cNvSpPr txBox="1">
            <a:spLocks noChangeArrowheads="1"/>
          </p:cNvSpPr>
          <p:nvPr/>
        </p:nvSpPr>
        <p:spPr bwMode="auto">
          <a:xfrm>
            <a:off x="2117725" y="5181600"/>
            <a:ext cx="9731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great</a:t>
            </a:r>
          </a:p>
        </p:txBody>
      </p:sp>
      <p:sp>
        <p:nvSpPr>
          <p:cNvPr id="20511" name="Text Box 30"/>
          <p:cNvSpPr txBox="1">
            <a:spLocks noChangeArrowheads="1"/>
          </p:cNvSpPr>
          <p:nvPr/>
        </p:nvSpPr>
        <p:spPr bwMode="auto">
          <a:xfrm>
            <a:off x="1949450" y="4257675"/>
            <a:ext cx="1317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not</a:t>
            </a:r>
            <a:r>
              <a:rPr lang="en-US">
                <a:latin typeface="Arial" pitchFamily="34" charset="0"/>
              </a:rPr>
              <a:t>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bad</a:t>
            </a:r>
          </a:p>
        </p:txBody>
      </p:sp>
      <p:sp>
        <p:nvSpPr>
          <p:cNvPr id="20512" name="Text Box 31"/>
          <p:cNvSpPr txBox="1">
            <a:spLocks noChangeArrowheads="1"/>
          </p:cNvSpPr>
          <p:nvPr/>
        </p:nvSpPr>
        <p:spPr bwMode="auto">
          <a:xfrm>
            <a:off x="3870325" y="4083050"/>
            <a:ext cx="25860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I’m visiting my 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grandmother</a:t>
            </a:r>
          </a:p>
        </p:txBody>
      </p:sp>
      <p:sp>
        <p:nvSpPr>
          <p:cNvPr id="20513" name="Text Box 32"/>
          <p:cNvSpPr txBox="1">
            <a:spLocks noChangeArrowheads="1"/>
          </p:cNvSpPr>
          <p:nvPr/>
        </p:nvSpPr>
        <p:spPr bwMode="auto">
          <a:xfrm>
            <a:off x="4022725" y="4953000"/>
            <a:ext cx="22113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I’m having a 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party.</a:t>
            </a:r>
          </a:p>
        </p:txBody>
      </p:sp>
      <p:sp>
        <p:nvSpPr>
          <p:cNvPr id="20514" name="Text Box 33"/>
          <p:cNvSpPr txBox="1">
            <a:spLocks noChangeArrowheads="1"/>
          </p:cNvSpPr>
          <p:nvPr/>
        </p:nvSpPr>
        <p:spPr bwMode="auto">
          <a:xfrm>
            <a:off x="6461125" y="4083050"/>
            <a:ext cx="1905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hot, dry, sunny</a:t>
            </a:r>
          </a:p>
        </p:txBody>
      </p:sp>
      <p:sp>
        <p:nvSpPr>
          <p:cNvPr id="20515" name="Text Box 34"/>
          <p:cNvSpPr txBox="1">
            <a:spLocks noChangeArrowheads="1"/>
          </p:cNvSpPr>
          <p:nvPr/>
        </p:nvSpPr>
        <p:spPr bwMode="auto">
          <a:xfrm>
            <a:off x="6384925" y="4953000"/>
            <a:ext cx="22256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terrible, cold,</a:t>
            </a: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raining</a:t>
            </a:r>
          </a:p>
        </p:txBody>
      </p:sp>
      <p:pic>
        <p:nvPicPr>
          <p:cNvPr id="20516" name="Picture 5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2" grpId="0" autoUpdateAnimBg="0"/>
      <p:bldP spid="20513" grpId="0" autoUpdateAnimBg="0"/>
      <p:bldP spid="20514" grpId="0" autoUpdateAnimBg="0"/>
      <p:bldP spid="2051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2"/>
          <p:cNvSpPr>
            <a:spLocks noGrp="1"/>
          </p:cNvSpPr>
          <p:nvPr>
            <p:ph idx="4294967295"/>
          </p:nvPr>
        </p:nvSpPr>
        <p:spPr>
          <a:xfrm>
            <a:off x="457200" y="333375"/>
            <a:ext cx="8229600" cy="633571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Mary: Hello, Eric?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Eric: Mary? Hi! Where are you?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Mary: I’m in </a:t>
            </a:r>
            <a:r>
              <a:rPr lang="en-US" sz="2500" b="1">
                <a:solidFill>
                  <a:srgbClr val="FF0000"/>
                </a:solidFill>
              </a:rPr>
              <a:t>Mexico</a:t>
            </a:r>
            <a:r>
              <a:rPr lang="en-US" sz="2500" b="1"/>
              <a:t>! I’m calling to say </a:t>
            </a:r>
            <a:r>
              <a:rPr lang="en-US" sz="2500" b="1">
                <a:solidFill>
                  <a:srgbClr val="FF0000"/>
                </a:solidFill>
              </a:rPr>
              <a:t>Happy Birthday</a:t>
            </a:r>
            <a:r>
              <a:rPr lang="en-US" sz="2500" b="1"/>
              <a:t>!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Eric: Oh, thanks.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Mary: So, </a:t>
            </a:r>
            <a:r>
              <a:rPr lang="en-US" sz="2500" b="1">
                <a:solidFill>
                  <a:srgbClr val="FF0000"/>
                </a:solidFill>
              </a:rPr>
              <a:t>how’s it going </a:t>
            </a:r>
            <a:r>
              <a:rPr lang="en-US" sz="2500" b="1"/>
              <a:t>there?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Eric: Great! How’s it going with you?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Mary: </a:t>
            </a:r>
            <a:r>
              <a:rPr lang="en-US" sz="2500" b="1">
                <a:solidFill>
                  <a:srgbClr val="FF0000"/>
                </a:solidFill>
              </a:rPr>
              <a:t>Not bad</a:t>
            </a:r>
            <a:r>
              <a:rPr lang="en-US" sz="2500" b="1"/>
              <a:t>. What are you doing?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Eric: </a:t>
            </a:r>
            <a:r>
              <a:rPr lang="en-US" sz="2500" b="1">
                <a:solidFill>
                  <a:srgbClr val="FF0000"/>
                </a:solidFill>
              </a:rPr>
              <a:t>I’m having a party</a:t>
            </a:r>
            <a:r>
              <a:rPr lang="en-US" sz="2500" b="1"/>
              <a:t>. My family is here.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Mary: Oh, that sounds like fun. </a:t>
            </a:r>
            <a:r>
              <a:rPr lang="en-US" sz="2500" b="1">
                <a:solidFill>
                  <a:srgbClr val="FF0000"/>
                </a:solidFill>
              </a:rPr>
              <a:t>How’s the weath</a:t>
            </a:r>
            <a:r>
              <a:rPr lang="en-US" sz="2500" b="1"/>
              <a:t>er?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Eric: </a:t>
            </a:r>
            <a:r>
              <a:rPr lang="en-US" sz="2500" b="1">
                <a:solidFill>
                  <a:srgbClr val="FF0000"/>
                </a:solidFill>
              </a:rPr>
              <a:t>Terrible</a:t>
            </a:r>
            <a:r>
              <a:rPr lang="en-US" sz="2500" b="1"/>
              <a:t>. It’s cold and it’s raining. How’s the weather in Mexico?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Mary: Hot. Hot and dry. </a:t>
            </a:r>
            <a:r>
              <a:rPr lang="en-US" sz="2500" b="1">
                <a:solidFill>
                  <a:srgbClr val="FF0000"/>
                </a:solidFill>
              </a:rPr>
              <a:t>And sunny</a:t>
            </a:r>
            <a:r>
              <a:rPr lang="en-US" sz="2500" b="1"/>
              <a:t>.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Eric: </a:t>
            </a:r>
            <a:r>
              <a:rPr lang="en-US" sz="2500" b="1">
                <a:solidFill>
                  <a:srgbClr val="FF0000"/>
                </a:solidFill>
              </a:rPr>
              <a:t>Sounds good</a:t>
            </a:r>
            <a:r>
              <a:rPr lang="en-US" sz="2500" b="1"/>
              <a:t>…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Mary: Uh-huh.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Eric: So, </a:t>
            </a:r>
            <a:r>
              <a:rPr lang="en-US" sz="2500" b="1">
                <a:solidFill>
                  <a:srgbClr val="FF0000"/>
                </a:solidFill>
              </a:rPr>
              <a:t>what are you doing</a:t>
            </a:r>
            <a:r>
              <a:rPr lang="en-US" sz="2500" b="1"/>
              <a:t> there?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500" b="1"/>
              <a:t>Mary: </a:t>
            </a:r>
            <a:r>
              <a:rPr lang="en-US" sz="2500" b="1">
                <a:solidFill>
                  <a:srgbClr val="FF0000"/>
                </a:solidFill>
              </a:rPr>
              <a:t>I’m visiting my grandmother</a:t>
            </a:r>
            <a:r>
              <a:rPr lang="en-US" sz="2500" b="1"/>
              <a:t>.</a:t>
            </a:r>
            <a:endParaRPr lang="zh-CN" altLang="en-US" sz="2500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endParaRPr lang="zh-CN" altLang="en-US"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内容占位符 2"/>
          <p:cNvSpPr>
            <a:spLocks noGrp="1"/>
          </p:cNvSpPr>
          <p:nvPr>
            <p:ph idx="4294967295"/>
          </p:nvPr>
        </p:nvSpPr>
        <p:spPr>
          <a:xfrm>
            <a:off x="395288" y="333375"/>
            <a:ext cx="8748712" cy="6264275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国家</a:t>
            </a:r>
            <a:r>
              <a:rPr lang="en-US" b="1"/>
              <a:t>country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中国</a:t>
            </a:r>
            <a:r>
              <a:rPr lang="en-US" b="1"/>
              <a:t> China      </a:t>
            </a:r>
            <a:r>
              <a:rPr lang="zh-CN" altLang="en-US" b="1"/>
              <a:t>中国人</a:t>
            </a:r>
            <a:r>
              <a:rPr lang="en-US" b="1"/>
              <a:t>(</a:t>
            </a:r>
            <a:r>
              <a:rPr lang="zh-CN" altLang="en-US" b="1"/>
              <a:t>的</a:t>
            </a:r>
            <a:r>
              <a:rPr lang="en-US" b="1"/>
              <a:t>),</a:t>
            </a:r>
            <a:r>
              <a:rPr lang="zh-CN" altLang="en-US" b="1"/>
              <a:t>汉语</a:t>
            </a:r>
            <a:r>
              <a:rPr lang="en-US" b="1"/>
              <a:t>Chinese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加拿大</a:t>
            </a:r>
            <a:r>
              <a:rPr lang="en-US" b="1"/>
              <a:t> Canada </a:t>
            </a:r>
            <a:r>
              <a:rPr lang="zh-CN" altLang="en-US" b="1"/>
              <a:t>加拿大人</a:t>
            </a:r>
            <a:r>
              <a:rPr lang="en-US" b="1"/>
              <a:t>(</a:t>
            </a:r>
            <a:r>
              <a:rPr lang="zh-CN" altLang="en-US" b="1"/>
              <a:t>的</a:t>
            </a:r>
            <a:r>
              <a:rPr lang="en-US" b="1"/>
              <a:t>)</a:t>
            </a:r>
            <a:r>
              <a:rPr lang="zh-CN" altLang="en-US" b="1"/>
              <a:t> </a:t>
            </a:r>
            <a:r>
              <a:rPr lang="en-US" b="1"/>
              <a:t>Canadian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日本</a:t>
            </a:r>
            <a:r>
              <a:rPr lang="en-US" b="1"/>
              <a:t>Japan </a:t>
            </a:r>
            <a:r>
              <a:rPr lang="zh-CN" altLang="en-US" b="1"/>
              <a:t>日本的</a:t>
            </a:r>
            <a:r>
              <a:rPr lang="en-US" b="1"/>
              <a:t> </a:t>
            </a:r>
            <a:r>
              <a:rPr lang="zh-CN" altLang="en-US" b="1"/>
              <a:t>日语  </a:t>
            </a:r>
            <a:r>
              <a:rPr lang="en-US" b="1"/>
              <a:t>Japanese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德国</a:t>
            </a:r>
            <a:r>
              <a:rPr lang="en-US" b="1"/>
              <a:t>Germany  </a:t>
            </a:r>
            <a:r>
              <a:rPr lang="zh-CN" altLang="en-US" b="1"/>
              <a:t>德国人</a:t>
            </a:r>
            <a:r>
              <a:rPr lang="en-US" b="1"/>
              <a:t>(</a:t>
            </a:r>
            <a:r>
              <a:rPr lang="zh-CN" altLang="en-US" b="1"/>
              <a:t>的</a:t>
            </a:r>
            <a:r>
              <a:rPr lang="en-US" b="1"/>
              <a:t>,)</a:t>
            </a:r>
            <a:r>
              <a:rPr lang="zh-CN" altLang="en-US" b="1"/>
              <a:t> 德语</a:t>
            </a:r>
            <a:r>
              <a:rPr lang="en-US" b="1"/>
              <a:t>German 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法国</a:t>
            </a:r>
            <a:r>
              <a:rPr lang="en-US" b="1"/>
              <a:t>France</a:t>
            </a:r>
            <a:r>
              <a:rPr lang="zh-CN" altLang="en-US" b="1"/>
              <a:t>法国的法语 </a:t>
            </a:r>
            <a:r>
              <a:rPr lang="en-US" b="1"/>
              <a:t>French 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俄罗斯</a:t>
            </a:r>
            <a:r>
              <a:rPr lang="en-US" b="1"/>
              <a:t>Russia  </a:t>
            </a:r>
            <a:r>
              <a:rPr lang="zh-CN" altLang="en-US" b="1"/>
              <a:t>俄罗斯的</a:t>
            </a:r>
            <a:r>
              <a:rPr lang="en-US" b="1"/>
              <a:t>,</a:t>
            </a:r>
            <a:r>
              <a:rPr lang="zh-CN" altLang="en-US" b="1"/>
              <a:t>俄罗斯人</a:t>
            </a:r>
            <a:r>
              <a:rPr lang="en-US" b="1"/>
              <a:t>,</a:t>
            </a:r>
            <a:r>
              <a:rPr lang="zh-CN" altLang="en-US" b="1"/>
              <a:t>俄语</a:t>
            </a:r>
            <a:r>
              <a:rPr lang="en-US" b="1"/>
              <a:t> Russian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b="1"/>
              <a:t> </a:t>
            </a:r>
            <a:r>
              <a:rPr lang="zh-CN" altLang="en-US" b="1"/>
              <a:t>西班牙</a:t>
            </a:r>
            <a:r>
              <a:rPr lang="en-US" b="1"/>
              <a:t>Spain</a:t>
            </a:r>
            <a:r>
              <a:rPr lang="zh-CN" altLang="en-US" b="1"/>
              <a:t>西班牙人</a:t>
            </a:r>
            <a:r>
              <a:rPr lang="en-US" b="1"/>
              <a:t>(</a:t>
            </a:r>
            <a:r>
              <a:rPr lang="zh-CN" altLang="en-US" b="1"/>
              <a:t>的</a:t>
            </a:r>
            <a:r>
              <a:rPr lang="en-US" b="1"/>
              <a:t>)</a:t>
            </a:r>
            <a:r>
              <a:rPr lang="zh-CN" altLang="en-US" b="1"/>
              <a:t>西班牙语</a:t>
            </a:r>
            <a:r>
              <a:rPr lang="en-US" b="1"/>
              <a:t>Spanish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希腊</a:t>
            </a:r>
            <a:r>
              <a:rPr lang="en-US" b="1"/>
              <a:t> Greece </a:t>
            </a:r>
            <a:r>
              <a:rPr lang="zh-CN" altLang="en-US" b="1"/>
              <a:t>希腊人</a:t>
            </a:r>
            <a:r>
              <a:rPr lang="en-US" b="1"/>
              <a:t>(</a:t>
            </a:r>
            <a:r>
              <a:rPr lang="zh-CN" altLang="en-US" b="1"/>
              <a:t>的</a:t>
            </a:r>
            <a:r>
              <a:rPr lang="en-US" b="1"/>
              <a:t>)Greek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762000" y="1295400"/>
            <a:ext cx="71850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000099"/>
                </a:solidFill>
                <a:latin typeface="Arial" pitchFamily="34" charset="0"/>
              </a:rPr>
              <a:t>1e. Role-play a conversation </a:t>
            </a:r>
          </a:p>
          <a:p>
            <a:pPr eaLnBrk="1" hangingPunct="1"/>
            <a:r>
              <a:rPr lang="en-US" sz="4000" b="1">
                <a:solidFill>
                  <a:srgbClr val="000099"/>
                </a:solidFill>
                <a:latin typeface="Arial" pitchFamily="34" charset="0"/>
              </a:rPr>
              <a:t>between Mary and Eric.</a:t>
            </a:r>
          </a:p>
        </p:txBody>
      </p:sp>
      <p:pic>
        <p:nvPicPr>
          <p:cNvPr id="22531" name="Picture 5" descr="p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51" t="66666" r="6145" b="17361"/>
          <a:stretch>
            <a:fillRect/>
          </a:stretch>
        </p:blipFill>
        <p:spPr bwMode="auto">
          <a:xfrm>
            <a:off x="3124200" y="3124200"/>
            <a:ext cx="35814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内容占位符 2"/>
          <p:cNvSpPr>
            <a:spLocks noGrp="1"/>
          </p:cNvSpPr>
          <p:nvPr>
            <p:ph idx="4294967295"/>
          </p:nvPr>
        </p:nvSpPr>
        <p:spPr>
          <a:xfrm>
            <a:off x="179388" y="234950"/>
            <a:ext cx="8435975" cy="66690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3100" b="1"/>
              <a:t>Tina: Hello, This is Tina speaking. May I speak to Jenny?</a:t>
            </a:r>
            <a:endParaRPr lang="zh-CN" altLang="en-US" sz="3100" b="1"/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3100" b="1"/>
              <a:t>Lily: Oh, This is Lily. Jenny is out. She is visiting her grandmother in Shanghai. Can I take a message for her?</a:t>
            </a:r>
            <a:endParaRPr lang="zh-CN" altLang="en-US" sz="3100" b="1"/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3100" b="1"/>
              <a:t>Tina: Yes. Could you just tell her to call me back?</a:t>
            </a:r>
            <a:endParaRPr lang="zh-CN" altLang="en-US" sz="3100" b="1"/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3100" b="1"/>
              <a:t>Lily: Sure, no problem.</a:t>
            </a:r>
            <a:endParaRPr lang="zh-CN" altLang="en-US" sz="3100" b="1"/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3100" b="1"/>
              <a:t> </a:t>
            </a:r>
            <a:endParaRPr lang="zh-CN" altLang="en-US" sz="3100" b="1"/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3100" b="1"/>
              <a:t>Lily: Tina called you half an hour ago. She asked you to call her back.</a:t>
            </a:r>
            <a:endParaRPr lang="zh-CN" altLang="en-US" sz="3100" b="1"/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3100" b="1"/>
              <a:t>Jenny: OK. Thank you.</a:t>
            </a:r>
            <a:endParaRPr lang="zh-CN" altLang="en-US" sz="3100" b="1"/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3100" b="1"/>
              <a:t>Lily: You’re welcome.</a:t>
            </a:r>
            <a:endParaRPr lang="zh-CN" altLang="en-US" sz="3100" b="1"/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3500" b="1"/>
              <a:t> </a:t>
            </a:r>
            <a:endParaRPr lang="zh-CN" altLang="en-US" sz="3500" b="1"/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endParaRPr lang="zh-CN" altLang="en-US" sz="3000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Zx.xk</a:t>
            </a:r>
            <a:endParaRPr lang="zh-CN" altLang="zh-C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内容占位符 2"/>
          <p:cNvSpPr>
            <a:spLocks noGrp="1"/>
          </p:cNvSpPr>
          <p:nvPr>
            <p:ph idx="4294967295"/>
          </p:nvPr>
        </p:nvSpPr>
        <p:spPr>
          <a:xfrm>
            <a:off x="457200" y="333375"/>
            <a:ext cx="8229600" cy="640873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Jenny: Hello, This is Jenny speaking.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Tina: Oh, this is Tina. How’s it going?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Jenny: Great. I am visiting my grandmother in Shanghai. We are playing cards. It’s really interesting.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Tina: Sounds like you are having fun. How’s the weather there?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Jenny: It’s cloudy and cool. How’s it going with you?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Tina: Not bad. 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Jenny: What are you doing?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Tina: I am watching TV now, but the show is boring. How about going to the movies this evening? Can you go with me at seven o’clock this evening?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Jenny: That sounds good. I’ll go home at five o’clock this afternoon. See you at seven o’clock at the cinema gate.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Tina: Great! See you then. Bye.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700" b="1"/>
              <a:t>Jenny: Bye.</a:t>
            </a:r>
            <a:endParaRPr lang="zh-CN" altLang="en-US" sz="2700" b="1"/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endParaRPr lang="zh-CN" altLang="en-US" sz="270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Zx.xk</a:t>
            </a:r>
            <a:endParaRPr lang="zh-CN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内容占位符 2"/>
          <p:cNvSpPr>
            <a:spLocks noGrp="1"/>
          </p:cNvSpPr>
          <p:nvPr>
            <p:ph idx="4294967295"/>
          </p:nvPr>
        </p:nvSpPr>
        <p:spPr>
          <a:xfrm>
            <a:off x="179388" y="188913"/>
            <a:ext cx="8229600" cy="4525962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意大利</a:t>
            </a:r>
            <a:r>
              <a:rPr lang="en-US" b="1"/>
              <a:t>Italy</a:t>
            </a:r>
            <a:r>
              <a:rPr lang="zh-CN" altLang="en-US" b="1"/>
              <a:t>意大利人</a:t>
            </a:r>
            <a:r>
              <a:rPr lang="en-US" b="1"/>
              <a:t>(</a:t>
            </a:r>
            <a:r>
              <a:rPr lang="zh-CN" altLang="en-US" b="1"/>
              <a:t>的</a:t>
            </a:r>
            <a:r>
              <a:rPr lang="en-US" b="1"/>
              <a:t>), </a:t>
            </a:r>
            <a:r>
              <a:rPr lang="zh-CN" altLang="en-US" b="1"/>
              <a:t>意大利语</a:t>
            </a:r>
            <a:r>
              <a:rPr lang="en-US" b="1"/>
              <a:t>Italian    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巴西</a:t>
            </a:r>
            <a:r>
              <a:rPr lang="en-US" b="1"/>
              <a:t> Brazil</a:t>
            </a:r>
            <a:r>
              <a:rPr lang="zh-CN" altLang="en-US" b="1"/>
              <a:t>巴西人</a:t>
            </a:r>
            <a:r>
              <a:rPr lang="en-US" b="1"/>
              <a:t> Brazilian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埃及</a:t>
            </a:r>
            <a:r>
              <a:rPr lang="en-US" b="1"/>
              <a:t>Egypt</a:t>
            </a:r>
            <a:r>
              <a:rPr lang="zh-CN" altLang="en-US" b="1"/>
              <a:t>埃及人</a:t>
            </a:r>
            <a:r>
              <a:rPr lang="en-US" b="1"/>
              <a:t> Egyptian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印度</a:t>
            </a:r>
            <a:r>
              <a:rPr lang="en-US" b="1"/>
              <a:t>  India </a:t>
            </a:r>
            <a:r>
              <a:rPr lang="zh-CN" altLang="en-US" b="1"/>
              <a:t>印度人</a:t>
            </a:r>
            <a:r>
              <a:rPr lang="en-US" b="1"/>
              <a:t>Indian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阿拉伯</a:t>
            </a:r>
            <a:r>
              <a:rPr lang="en-US" b="1"/>
              <a:t>Arab </a:t>
            </a:r>
            <a:r>
              <a:rPr lang="zh-CN" altLang="en-US" b="1"/>
              <a:t>阿拉伯人</a:t>
            </a:r>
            <a:r>
              <a:rPr lang="en-US" b="1"/>
              <a:t>Arabian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阿富汗</a:t>
            </a:r>
            <a:r>
              <a:rPr lang="en-US" b="1"/>
              <a:t> Afghanistan  </a:t>
            </a:r>
            <a:r>
              <a:rPr lang="zh-CN" altLang="en-US" b="1"/>
              <a:t>伊拉克</a:t>
            </a:r>
            <a:r>
              <a:rPr lang="en-US" b="1"/>
              <a:t>  Iraq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墨西哥</a:t>
            </a:r>
            <a:r>
              <a:rPr lang="en-US" b="1"/>
              <a:t>Mexico </a:t>
            </a:r>
            <a:r>
              <a:rPr lang="zh-CN" altLang="en-US" b="1"/>
              <a:t>新加坡</a:t>
            </a:r>
            <a:r>
              <a:rPr lang="en-US" b="1"/>
              <a:t>Singapore 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以色列</a:t>
            </a:r>
            <a:r>
              <a:rPr lang="en-US" b="1"/>
              <a:t>Israel   </a:t>
            </a:r>
            <a:r>
              <a:rPr lang="zh-CN" altLang="en-US" b="1"/>
              <a:t>伊朗</a:t>
            </a:r>
            <a:r>
              <a:rPr lang="en-US" b="1"/>
              <a:t>Iran 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朝鲜</a:t>
            </a:r>
            <a:r>
              <a:rPr lang="en-US" b="1"/>
              <a:t>North Korea  </a:t>
            </a:r>
            <a:r>
              <a:rPr lang="zh-CN" altLang="en-US" b="1"/>
              <a:t>韩国 </a:t>
            </a:r>
            <a:r>
              <a:rPr lang="en-US" b="1"/>
              <a:t>South Korea </a:t>
            </a:r>
            <a:r>
              <a:rPr lang="zh-CN" altLang="en-US"/>
              <a:t> </a:t>
            </a:r>
            <a:endParaRPr lang="en-US"/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新西兰 </a:t>
            </a:r>
            <a:r>
              <a:rPr lang="en-US" b="1"/>
              <a:t>New Zealand </a:t>
            </a:r>
            <a:r>
              <a:rPr lang="zh-CN" altLang="en-US" b="1"/>
              <a:t>瑞士</a:t>
            </a:r>
            <a:r>
              <a:rPr lang="en-US" b="1"/>
              <a:t>Switzerland  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zh-CN" altLang="en-US" b="1"/>
              <a:t>瑞典</a:t>
            </a:r>
            <a:r>
              <a:rPr lang="en-US" b="1"/>
              <a:t>Sweden    </a:t>
            </a:r>
            <a:r>
              <a:rPr lang="zh-CN" altLang="en-US" b="1"/>
              <a:t>芬兰 </a:t>
            </a:r>
            <a:r>
              <a:rPr lang="en-US" b="1"/>
              <a:t>Finland    </a:t>
            </a:r>
            <a:r>
              <a:rPr lang="zh-CN" altLang="en-US" b="1"/>
              <a:t>丹麦</a:t>
            </a:r>
            <a:r>
              <a:rPr lang="en-US" b="1"/>
              <a:t>Denmark</a:t>
            </a:r>
          </a:p>
          <a:p>
            <a:pPr marL="0" indent="0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032000" y="3322638"/>
            <a:ext cx="5080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800" b="1">
                <a:solidFill>
                  <a:srgbClr val="FFFFFF"/>
                </a:solidFill>
                <a:latin typeface="宋体" pitchFamily="2" charset="-122"/>
                <a:sym typeface="宋体" pitchFamily="2" charset="-122"/>
              </a:rPr>
              <a:t>学科网</a:t>
            </a:r>
            <a:endParaRPr 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5654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2565400"/>
            <a:ext cx="115252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2489200"/>
            <a:ext cx="12239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438" y="2436813"/>
            <a:ext cx="1138237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11188" y="4437063"/>
            <a:ext cx="1247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sun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ny</a:t>
            </a:r>
            <a:r>
              <a:rPr lang="en-US" sz="3200" b="1">
                <a:latin typeface="Times New Roman" pitchFamily="18" charset="0"/>
              </a:rPr>
              <a:t>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051050" y="4437063"/>
            <a:ext cx="13620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cloud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y</a:t>
            </a:r>
            <a:r>
              <a:rPr lang="en-US" sz="3200" b="1">
                <a:latin typeface="Times New Roman" pitchFamily="18" charset="0"/>
              </a:rPr>
              <a:t> 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708400" y="4437063"/>
            <a:ext cx="12827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wind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724525" y="4437063"/>
            <a:ext cx="1152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rain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7235825" y="4437063"/>
            <a:ext cx="13668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snow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grpSp>
        <p:nvGrpSpPr>
          <p:cNvPr id="6155" name="Group 11"/>
          <p:cNvGrpSpPr>
            <a:grpSpLocks/>
          </p:cNvGrpSpPr>
          <p:nvPr/>
        </p:nvGrpSpPr>
        <p:grpSpPr bwMode="auto">
          <a:xfrm>
            <a:off x="3732213" y="2489200"/>
            <a:ext cx="1152525" cy="1154113"/>
            <a:chOff x="0" y="0"/>
            <a:chExt cx="672" cy="576"/>
          </a:xfrm>
        </p:grpSpPr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72" cy="576"/>
            </a:xfrm>
            <a:prstGeom prst="rect">
              <a:avLst/>
            </a:prstGeom>
            <a:solidFill>
              <a:srgbClr val="CCCCFF"/>
            </a:solidFill>
            <a:ln w="9525" cmpd="sng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2400">
                <a:solidFill>
                  <a:srgbClr val="CCCCFF"/>
                </a:solidFill>
                <a:latin typeface="Times New Roman" pitchFamily="18" charset="0"/>
              </a:endParaRPr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 flipV="1">
              <a:off x="144" y="96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 flipV="1">
              <a:off x="240" y="192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 flipV="1">
              <a:off x="336" y="288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144" y="192"/>
              <a:ext cx="336" cy="33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1763713" y="765175"/>
            <a:ext cx="53657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4000" b="1">
                <a:solidFill>
                  <a:srgbClr val="000099"/>
                </a:solidFill>
                <a:latin typeface="Arial" pitchFamily="34" charset="0"/>
              </a:rPr>
              <a:t>What do they mean?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utoUpdateAnimBg="0"/>
      <p:bldP spid="6151" grpId="0" autoUpdateAnimBg="0"/>
      <p:bldP spid="6152" grpId="0" autoUpdateAnimBg="0"/>
      <p:bldP spid="6153" grpId="0" autoUpdateAnimBg="0"/>
      <p:bldP spid="615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05-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652963"/>
            <a:ext cx="1836737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pic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765175"/>
            <a:ext cx="1524000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pic0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92150"/>
            <a:ext cx="173672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pic0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365625"/>
            <a:ext cx="143986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179388" y="3141663"/>
            <a:ext cx="4162425" cy="9144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A: How’s the weather? </a:t>
            </a:r>
          </a:p>
          <a:p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B: It’s …</a:t>
            </a:r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684213" y="2420938"/>
            <a:ext cx="2514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rain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/ rain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4284663" y="2349500"/>
            <a:ext cx="1095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sun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ny</a:t>
            </a:r>
          </a:p>
        </p:txBody>
      </p:sp>
      <p:sp>
        <p:nvSpPr>
          <p:cNvPr id="7177" name="Text Box 10"/>
          <p:cNvSpPr txBox="1">
            <a:spLocks noChangeArrowheads="1"/>
          </p:cNvSpPr>
          <p:nvPr/>
        </p:nvSpPr>
        <p:spPr bwMode="auto">
          <a:xfrm>
            <a:off x="1692275" y="5876925"/>
            <a:ext cx="11922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cloud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7178" name="Text Box 11"/>
          <p:cNvSpPr txBox="1">
            <a:spLocks noChangeArrowheads="1"/>
          </p:cNvSpPr>
          <p:nvPr/>
        </p:nvSpPr>
        <p:spPr bwMode="auto">
          <a:xfrm>
            <a:off x="5076825" y="591185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snow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ing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/ snow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y</a:t>
            </a:r>
            <a:endParaRPr lang="en-US" sz="28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6172200" y="1295400"/>
            <a:ext cx="990600" cy="160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80" name="Picture 13" descr="wind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1" b="5469"/>
          <a:stretch>
            <a:fillRect/>
          </a:stretch>
        </p:blipFill>
        <p:spPr bwMode="auto">
          <a:xfrm>
            <a:off x="6300788" y="836613"/>
            <a:ext cx="1828800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1" name="Rectangle 14"/>
          <p:cNvSpPr>
            <a:spLocks noChangeArrowheads="1"/>
          </p:cNvSpPr>
          <p:nvPr/>
        </p:nvSpPr>
        <p:spPr bwMode="auto">
          <a:xfrm>
            <a:off x="6172200" y="838200"/>
            <a:ext cx="5334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2" name="Rectangle 15"/>
          <p:cNvSpPr>
            <a:spLocks noChangeArrowheads="1"/>
          </p:cNvSpPr>
          <p:nvPr/>
        </p:nvSpPr>
        <p:spPr bwMode="auto">
          <a:xfrm>
            <a:off x="6324600" y="990600"/>
            <a:ext cx="76200" cy="1752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3" name="Rectangle 16"/>
          <p:cNvSpPr>
            <a:spLocks noChangeArrowheads="1"/>
          </p:cNvSpPr>
          <p:nvPr/>
        </p:nvSpPr>
        <p:spPr bwMode="auto">
          <a:xfrm>
            <a:off x="6400800" y="2667000"/>
            <a:ext cx="1676400" cy="76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4" name="Rectangle 17"/>
          <p:cNvSpPr>
            <a:spLocks noChangeArrowheads="1"/>
          </p:cNvSpPr>
          <p:nvPr/>
        </p:nvSpPr>
        <p:spPr bwMode="auto">
          <a:xfrm>
            <a:off x="8001000" y="838200"/>
            <a:ext cx="152400" cy="1981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5" name="Text Box 18"/>
          <p:cNvSpPr txBox="1">
            <a:spLocks noChangeArrowheads="1"/>
          </p:cNvSpPr>
          <p:nvPr/>
        </p:nvSpPr>
        <p:spPr bwMode="auto">
          <a:xfrm>
            <a:off x="6516688" y="2420938"/>
            <a:ext cx="1114425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wind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7186" name="Rectangle 20"/>
          <p:cNvSpPr>
            <a:spLocks noChangeArrowheads="1"/>
          </p:cNvSpPr>
          <p:nvPr/>
        </p:nvSpPr>
        <p:spPr bwMode="auto">
          <a:xfrm>
            <a:off x="4211638" y="3141663"/>
            <a:ext cx="4752975" cy="935037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=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000000"/>
                </a:solidFill>
                <a:latin typeface="Times New Roman" pitchFamily="18" charset="0"/>
              </a:rPr>
              <a:t>A: What's the weather like ?</a:t>
            </a:r>
            <a:r>
              <a:rPr lang="en-US" sz="2800" b="1">
                <a:latin typeface="Times New Roman" pitchFamily="18" charset="0"/>
              </a:rPr>
              <a:t> </a:t>
            </a:r>
          </a:p>
          <a:p>
            <a:r>
              <a:rPr lang="en-US" sz="2800" b="1">
                <a:latin typeface="Times New Roman" pitchFamily="18" charset="0"/>
              </a:rPr>
              <a:t> </a:t>
            </a:r>
            <a:endParaRPr lang="en-US" sz="2800" b="1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  <p:bldP spid="7176" grpId="0" autoUpdateAnimBg="0"/>
      <p:bldP spid="7177" grpId="0" autoUpdateAnimBg="0"/>
      <p:bldP spid="7178" grpId="0" autoUpdateAnimBg="0"/>
      <p:bldP spid="718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39750" y="1125538"/>
            <a:ext cx="40322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IE" altLang="en-US" sz="3200" b="1">
                <a:latin typeface="Times New Roman" pitchFamily="18" charset="0"/>
              </a:rPr>
              <a:t>How’s the weather?</a:t>
            </a:r>
            <a:endParaRPr lang="en-US" sz="3200" b="1">
              <a:latin typeface="Times New Roman" pitchFamily="18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23850" y="1700213"/>
            <a:ext cx="47529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IE" altLang="en-US" sz="3200" b="1">
                <a:latin typeface="Times New Roman" pitchFamily="18" charset="0"/>
              </a:rPr>
              <a:t>What’s the weather like?</a:t>
            </a:r>
            <a:endParaRPr lang="en-US" sz="3200" b="1">
              <a:latin typeface="Times New Roman" pitchFamily="18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79388" y="404813"/>
            <a:ext cx="43910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IE" altLang="en-US" sz="3600" b="1">
                <a:solidFill>
                  <a:srgbClr val="000099"/>
                </a:solidFill>
                <a:latin typeface="Arial" pitchFamily="34" charset="0"/>
              </a:rPr>
              <a:t>Watch and learn</a:t>
            </a:r>
            <a:endParaRPr lang="en-US" sz="3600" b="1">
              <a:solidFill>
                <a:srgbClr val="000099"/>
              </a:solidFill>
              <a:latin typeface="Arial" pitchFamily="34" charset="0"/>
            </a:endParaRPr>
          </a:p>
        </p:txBody>
      </p:sp>
      <p:pic>
        <p:nvPicPr>
          <p:cNvPr id="8197" name="Picture 5" descr="0728-1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924175"/>
            <a:ext cx="3995737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042988" y="5876925"/>
            <a:ext cx="18002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IE" altLang="en-US" sz="3200" b="1">
                <a:solidFill>
                  <a:srgbClr val="FF0000"/>
                </a:solidFill>
                <a:latin typeface="Times New Roman" pitchFamily="18" charset="0"/>
              </a:rPr>
              <a:t>dry</a:t>
            </a:r>
            <a:endParaRPr lang="en-US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435600" y="5949950"/>
            <a:ext cx="1584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IE" altLang="en-US" sz="3200" b="1">
                <a:solidFill>
                  <a:srgbClr val="FF0000"/>
                </a:solidFill>
                <a:latin typeface="Times New Roman" pitchFamily="18" charset="0"/>
              </a:rPr>
              <a:t>humid</a:t>
            </a:r>
            <a:endParaRPr lang="en-US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8200" name="Picture 8" descr="A_humid_mo_m8351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924175"/>
            <a:ext cx="43561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877050" y="5949950"/>
            <a:ext cx="15128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IE" altLang="en-US" sz="3200" b="1">
                <a:solidFill>
                  <a:srgbClr val="FF0000"/>
                </a:solidFill>
                <a:latin typeface="Times New Roman" pitchFamily="18" charset="0"/>
              </a:rPr>
              <a:t>=</a:t>
            </a:r>
            <a:r>
              <a:rPr lang="en-IE" altLang="en-US" sz="3200">
                <a:solidFill>
                  <a:srgbClr val="FF00FF"/>
                </a:solidFill>
                <a:latin typeface="Arial" pitchFamily="34" charset="0"/>
              </a:rPr>
              <a:t> </a:t>
            </a:r>
            <a:r>
              <a:rPr lang="en-IE" altLang="en-US" sz="3200" b="1">
                <a:solidFill>
                  <a:srgbClr val="FF0000"/>
                </a:solidFill>
                <a:latin typeface="Times New Roman" pitchFamily="18" charset="0"/>
              </a:rPr>
              <a:t>wet</a:t>
            </a:r>
            <a:endParaRPr lang="en-US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8202" name="Picture 10" descr="fogg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549275"/>
            <a:ext cx="3240088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364163" y="549275"/>
            <a:ext cx="12096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IE" altLang="en-US" sz="3200" b="1">
                <a:solidFill>
                  <a:srgbClr val="FF0000"/>
                </a:solidFill>
                <a:latin typeface="Times New Roman" pitchFamily="18" charset="0"/>
              </a:rPr>
              <a:t>foggy</a:t>
            </a:r>
            <a:endParaRPr lang="en-US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utoUpdateAnimBg="0"/>
      <p:bldP spid="8199" grpId="0" autoUpdateAnimBg="0"/>
      <p:bldP spid="8201" grpId="0" autoUpdateAnimBg="0"/>
      <p:bldP spid="820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101505351_E5aqD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" t="2991" r="29126" b="7561"/>
          <a:stretch>
            <a:fillRect/>
          </a:stretch>
        </p:blipFill>
        <p:spPr bwMode="auto">
          <a:xfrm>
            <a:off x="1042988" y="1628775"/>
            <a:ext cx="7129462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489325" y="1870075"/>
            <a:ext cx="2289175" cy="727075"/>
          </a:xfrm>
          <a:prstGeom prst="rect">
            <a:avLst/>
          </a:prstGeom>
          <a:solidFill>
            <a:schemeClr val="bg1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5440363" y="4937125"/>
            <a:ext cx="228600" cy="265113"/>
            <a:chOff x="0" y="0"/>
            <a:chExt cx="672" cy="576"/>
          </a:xfrm>
        </p:grpSpPr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672" cy="576"/>
            </a:xfrm>
            <a:prstGeom prst="rect">
              <a:avLst/>
            </a:prstGeom>
            <a:solidFill>
              <a:srgbClr val="CCCCFF"/>
            </a:solidFill>
            <a:ln w="9525" cmpd="sng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2400">
                <a:solidFill>
                  <a:srgbClr val="CCCCFF"/>
                </a:solidFill>
                <a:latin typeface="Times New Roman" pitchFamily="18" charset="0"/>
              </a:endParaRPr>
            </a:p>
          </p:txBody>
        </p:sp>
        <p:sp>
          <p:nvSpPr>
            <p:cNvPr id="9222" name="Line 6"/>
            <p:cNvSpPr>
              <a:spLocks noChangeShapeType="1"/>
            </p:cNvSpPr>
            <p:nvPr/>
          </p:nvSpPr>
          <p:spPr bwMode="auto">
            <a:xfrm flipV="1">
              <a:off x="144" y="96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3" name="Line 7"/>
            <p:cNvSpPr>
              <a:spLocks noChangeShapeType="1"/>
            </p:cNvSpPr>
            <p:nvPr/>
          </p:nvSpPr>
          <p:spPr bwMode="auto">
            <a:xfrm flipV="1">
              <a:off x="240" y="192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4" name="Line 8"/>
            <p:cNvSpPr>
              <a:spLocks noChangeShapeType="1"/>
            </p:cNvSpPr>
            <p:nvPr/>
          </p:nvSpPr>
          <p:spPr bwMode="auto">
            <a:xfrm flipV="1">
              <a:off x="336" y="288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5" name="Line 9"/>
            <p:cNvSpPr>
              <a:spLocks noChangeShapeType="1"/>
            </p:cNvSpPr>
            <p:nvPr/>
          </p:nvSpPr>
          <p:spPr bwMode="auto">
            <a:xfrm>
              <a:off x="144" y="192"/>
              <a:ext cx="336" cy="33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4930775" y="3887788"/>
            <a:ext cx="339725" cy="322262"/>
            <a:chOff x="0" y="0"/>
            <a:chExt cx="672" cy="576"/>
          </a:xfrm>
        </p:grpSpPr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672" cy="576"/>
            </a:xfrm>
            <a:prstGeom prst="rect">
              <a:avLst/>
            </a:prstGeom>
            <a:solidFill>
              <a:srgbClr val="CCCCFF"/>
            </a:solidFill>
            <a:ln w="9525" cmpd="sng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2400">
                <a:solidFill>
                  <a:srgbClr val="CCCCFF"/>
                </a:solidFill>
                <a:latin typeface="Times New Roman" pitchFamily="18" charset="0"/>
              </a:endParaRPr>
            </a:p>
          </p:txBody>
        </p:sp>
        <p:sp>
          <p:nvSpPr>
            <p:cNvPr id="9228" name="Line 12"/>
            <p:cNvSpPr>
              <a:spLocks noChangeShapeType="1"/>
            </p:cNvSpPr>
            <p:nvPr/>
          </p:nvSpPr>
          <p:spPr bwMode="auto">
            <a:xfrm flipV="1">
              <a:off x="144" y="96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9" name="Line 13"/>
            <p:cNvSpPr>
              <a:spLocks noChangeShapeType="1"/>
            </p:cNvSpPr>
            <p:nvPr/>
          </p:nvSpPr>
          <p:spPr bwMode="auto">
            <a:xfrm flipV="1">
              <a:off x="240" y="192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 flipV="1">
              <a:off x="336" y="288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1" name="Line 15"/>
            <p:cNvSpPr>
              <a:spLocks noChangeShapeType="1"/>
            </p:cNvSpPr>
            <p:nvPr/>
          </p:nvSpPr>
          <p:spPr bwMode="auto">
            <a:xfrm>
              <a:off x="144" y="192"/>
              <a:ext cx="336" cy="33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2" name="Group 16"/>
          <p:cNvGrpSpPr>
            <a:grpSpLocks/>
          </p:cNvGrpSpPr>
          <p:nvPr/>
        </p:nvGrpSpPr>
        <p:grpSpPr bwMode="auto">
          <a:xfrm>
            <a:off x="6372225" y="4049713"/>
            <a:ext cx="255588" cy="323850"/>
            <a:chOff x="0" y="0"/>
            <a:chExt cx="672" cy="576"/>
          </a:xfrm>
        </p:grpSpPr>
        <p:sp>
          <p:nvSpPr>
            <p:cNvPr id="9233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72" cy="576"/>
            </a:xfrm>
            <a:prstGeom prst="rect">
              <a:avLst/>
            </a:prstGeom>
            <a:solidFill>
              <a:srgbClr val="CCCCFF"/>
            </a:solidFill>
            <a:ln w="9525" cmpd="sng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2400">
                <a:solidFill>
                  <a:srgbClr val="CCCCFF"/>
                </a:solidFill>
                <a:latin typeface="Times New Roman" pitchFamily="18" charset="0"/>
              </a:endParaRPr>
            </a:p>
          </p:txBody>
        </p:sp>
        <p:sp>
          <p:nvSpPr>
            <p:cNvPr id="9234" name="Line 18"/>
            <p:cNvSpPr>
              <a:spLocks noChangeShapeType="1"/>
            </p:cNvSpPr>
            <p:nvPr/>
          </p:nvSpPr>
          <p:spPr bwMode="auto">
            <a:xfrm flipV="1">
              <a:off x="144" y="96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5" name="Line 19"/>
            <p:cNvSpPr>
              <a:spLocks noChangeShapeType="1"/>
            </p:cNvSpPr>
            <p:nvPr/>
          </p:nvSpPr>
          <p:spPr bwMode="auto">
            <a:xfrm flipV="1">
              <a:off x="240" y="192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6" name="Line 20"/>
            <p:cNvSpPr>
              <a:spLocks noChangeShapeType="1"/>
            </p:cNvSpPr>
            <p:nvPr/>
          </p:nvSpPr>
          <p:spPr bwMode="auto">
            <a:xfrm flipV="1">
              <a:off x="336" y="288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7" name="Line 21"/>
            <p:cNvSpPr>
              <a:spLocks noChangeShapeType="1"/>
            </p:cNvSpPr>
            <p:nvPr/>
          </p:nvSpPr>
          <p:spPr bwMode="auto">
            <a:xfrm>
              <a:off x="144" y="192"/>
              <a:ext cx="336" cy="33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8" name="Group 22"/>
          <p:cNvGrpSpPr>
            <a:grpSpLocks/>
          </p:cNvGrpSpPr>
          <p:nvPr/>
        </p:nvGrpSpPr>
        <p:grpSpPr bwMode="auto">
          <a:xfrm>
            <a:off x="2727325" y="2274888"/>
            <a:ext cx="339725" cy="323850"/>
            <a:chOff x="0" y="0"/>
            <a:chExt cx="672" cy="576"/>
          </a:xfrm>
        </p:grpSpPr>
        <p:sp>
          <p:nvSpPr>
            <p:cNvPr id="9239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672" cy="576"/>
            </a:xfrm>
            <a:prstGeom prst="rect">
              <a:avLst/>
            </a:prstGeom>
            <a:solidFill>
              <a:srgbClr val="CCCCFF"/>
            </a:solidFill>
            <a:ln w="9525" cmpd="sng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en-US" sz="2400">
                <a:solidFill>
                  <a:srgbClr val="CCCCFF"/>
                </a:solidFill>
                <a:latin typeface="Times New Roman" pitchFamily="18" charset="0"/>
              </a:endParaRPr>
            </a:p>
          </p:txBody>
        </p:sp>
        <p:sp>
          <p:nvSpPr>
            <p:cNvPr id="9240" name="Line 24"/>
            <p:cNvSpPr>
              <a:spLocks noChangeShapeType="1"/>
            </p:cNvSpPr>
            <p:nvPr/>
          </p:nvSpPr>
          <p:spPr bwMode="auto">
            <a:xfrm flipV="1">
              <a:off x="144" y="96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1" name="Line 25"/>
            <p:cNvSpPr>
              <a:spLocks noChangeShapeType="1"/>
            </p:cNvSpPr>
            <p:nvPr/>
          </p:nvSpPr>
          <p:spPr bwMode="auto">
            <a:xfrm flipV="1">
              <a:off x="240" y="192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Line 26"/>
            <p:cNvSpPr>
              <a:spLocks noChangeShapeType="1"/>
            </p:cNvSpPr>
            <p:nvPr/>
          </p:nvSpPr>
          <p:spPr bwMode="auto">
            <a:xfrm flipV="1">
              <a:off x="336" y="288"/>
              <a:ext cx="192" cy="9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3" name="Line 27"/>
            <p:cNvSpPr>
              <a:spLocks noChangeShapeType="1"/>
            </p:cNvSpPr>
            <p:nvPr/>
          </p:nvSpPr>
          <p:spPr bwMode="auto">
            <a:xfrm>
              <a:off x="144" y="192"/>
              <a:ext cx="336" cy="336"/>
            </a:xfrm>
            <a:prstGeom prst="line">
              <a:avLst/>
            </a:pr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9244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950" y="5259388"/>
            <a:ext cx="339725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5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8" y="4371975"/>
            <a:ext cx="339725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6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325" y="5018088"/>
            <a:ext cx="339725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8" y="4291013"/>
            <a:ext cx="33813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8" name="Picture 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000375"/>
            <a:ext cx="33337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9" name="Picture 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363" y="2354263"/>
            <a:ext cx="33337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50" name="Rectangle 34"/>
          <p:cNvSpPr>
            <a:spLocks noChangeArrowheads="1"/>
          </p:cNvSpPr>
          <p:nvPr/>
        </p:nvSpPr>
        <p:spPr bwMode="auto">
          <a:xfrm>
            <a:off x="250825" y="404813"/>
            <a:ext cx="57610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sz="2800" b="1">
                <a:solidFill>
                  <a:srgbClr val="000099"/>
                </a:solidFill>
                <a:latin typeface="Times New Roman" pitchFamily="18" charset="0"/>
              </a:rPr>
              <a:t>A: How is the weather in…?</a:t>
            </a:r>
          </a:p>
          <a:p>
            <a:r>
              <a:rPr lang="en-US" sz="2800" b="1">
                <a:solidFill>
                  <a:srgbClr val="000099"/>
                </a:solidFill>
                <a:latin typeface="Times New Roman" pitchFamily="18" charset="0"/>
              </a:rPr>
              <a:t>      (What’s the weather </a:t>
            </a:r>
            <a:r>
              <a:rPr lang="en-US" sz="2800" b="1" u="sng">
                <a:solidFill>
                  <a:srgbClr val="000099"/>
                </a:solidFill>
                <a:latin typeface="Times New Roman" pitchFamily="18" charset="0"/>
              </a:rPr>
              <a:t>like</a:t>
            </a:r>
            <a:r>
              <a:rPr lang="en-US" sz="2800" b="1">
                <a:solidFill>
                  <a:srgbClr val="000099"/>
                </a:solidFill>
                <a:latin typeface="Times New Roman" pitchFamily="18" charset="0"/>
              </a:rPr>
              <a:t> in…?) </a:t>
            </a:r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250825" y="1412875"/>
            <a:ext cx="6048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sz="2800" b="1">
                <a:solidFill>
                  <a:srgbClr val="000099"/>
                </a:solidFill>
                <a:latin typeface="Times New Roman" pitchFamily="18" charset="0"/>
              </a:rPr>
              <a:t>B: It’s sunny/rainy/ windy/cloudy…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a6cbd63be1a241d93a87ce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1838325"/>
            <a:ext cx="5970587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443288" y="5607050"/>
            <a:ext cx="1943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humid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066800" y="782638"/>
            <a:ext cx="6553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>
                <a:solidFill>
                  <a:srgbClr val="000099"/>
                </a:solidFill>
                <a:latin typeface="Arial" pitchFamily="34" charset="0"/>
              </a:rPr>
              <a:t>How is the weather?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200811801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4"/>
          <a:stretch>
            <a:fillRect/>
          </a:stretch>
        </p:blipFill>
        <p:spPr bwMode="auto">
          <a:xfrm>
            <a:off x="1835150" y="692150"/>
            <a:ext cx="5472113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779838" y="5300663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cold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875</Words>
  <Characters>0</Characters>
  <Application>Microsoft Office PowerPoint</Application>
  <DocSecurity>0</DocSecurity>
  <PresentationFormat>全屏显示(4:3)</PresentationFormat>
  <Lines>0</Lines>
  <Paragraphs>162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Times New Roman</vt:lpstr>
      <vt:lpstr>Latha</vt:lpstr>
      <vt:lpstr>Office 主题</vt:lpstr>
      <vt:lpstr>Unit 7 It’s raining !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qixingbin</dc:creator>
  <cp:keywords/>
  <dc:description/>
  <cp:lastModifiedBy>user</cp:lastModifiedBy>
  <cp:revision>35</cp:revision>
  <dcterms:created xsi:type="dcterms:W3CDTF">2013-04-26T10:03:46Z</dcterms:created>
  <dcterms:modified xsi:type="dcterms:W3CDTF">2015-08-12T02:16:48Z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